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0" r:id="rId7"/>
    <p:sldId id="263" r:id="rId8"/>
    <p:sldId id="264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343" r:id="rId18"/>
    <p:sldId id="277" r:id="rId19"/>
    <p:sldId id="279" r:id="rId20"/>
    <p:sldId id="280" r:id="rId21"/>
    <p:sldId id="281" r:id="rId22"/>
    <p:sldId id="283" r:id="rId23"/>
    <p:sldId id="284" r:id="rId24"/>
    <p:sldId id="285" r:id="rId25"/>
    <p:sldId id="286" r:id="rId26"/>
    <p:sldId id="287" r:id="rId27"/>
    <p:sldId id="288" r:id="rId28"/>
    <p:sldId id="290" r:id="rId29"/>
    <p:sldId id="291" r:id="rId30"/>
    <p:sldId id="292" r:id="rId31"/>
    <p:sldId id="293" r:id="rId32"/>
    <p:sldId id="294" r:id="rId33"/>
    <p:sldId id="295" r:id="rId34"/>
    <p:sldId id="296" r:id="rId35"/>
    <p:sldId id="298" r:id="rId36"/>
    <p:sldId id="297" r:id="rId37"/>
    <p:sldId id="299" r:id="rId38"/>
    <p:sldId id="300" r:id="rId39"/>
    <p:sldId id="301" r:id="rId40"/>
    <p:sldId id="302" r:id="rId41"/>
    <p:sldId id="303" r:id="rId42"/>
    <p:sldId id="304" r:id="rId43"/>
    <p:sldId id="305" r:id="rId44"/>
    <p:sldId id="306" r:id="rId45"/>
    <p:sldId id="307" r:id="rId46"/>
    <p:sldId id="308" r:id="rId47"/>
    <p:sldId id="309" r:id="rId48"/>
    <p:sldId id="310" r:id="rId49"/>
    <p:sldId id="311" r:id="rId50"/>
    <p:sldId id="312" r:id="rId51"/>
    <p:sldId id="314" r:id="rId52"/>
    <p:sldId id="316" r:id="rId53"/>
    <p:sldId id="315" r:id="rId54"/>
    <p:sldId id="317" r:id="rId55"/>
    <p:sldId id="318" r:id="rId56"/>
    <p:sldId id="319" r:id="rId57"/>
    <p:sldId id="321" r:id="rId58"/>
    <p:sldId id="322" r:id="rId59"/>
    <p:sldId id="323" r:id="rId60"/>
    <p:sldId id="324" r:id="rId61"/>
    <p:sldId id="326" r:id="rId62"/>
    <p:sldId id="327" r:id="rId63"/>
    <p:sldId id="328" r:id="rId64"/>
    <p:sldId id="329" r:id="rId65"/>
    <p:sldId id="330" r:id="rId66"/>
    <p:sldId id="331" r:id="rId67"/>
    <p:sldId id="332" r:id="rId68"/>
    <p:sldId id="333" r:id="rId69"/>
    <p:sldId id="334" r:id="rId70"/>
    <p:sldId id="335" r:id="rId71"/>
    <p:sldId id="336" r:id="rId72"/>
    <p:sldId id="337" r:id="rId73"/>
    <p:sldId id="338" r:id="rId74"/>
    <p:sldId id="339" r:id="rId75"/>
    <p:sldId id="340" r:id="rId76"/>
    <p:sldId id="341" r:id="rId77"/>
    <p:sldId id="342" r:id="rId7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660"/>
  </p:normalViewPr>
  <p:slideViewPr>
    <p:cSldViewPr snapToGrid="0">
      <p:cViewPr varScale="1">
        <p:scale>
          <a:sx n="73" d="100"/>
          <a:sy n="73" d="100"/>
        </p:scale>
        <p:origin x="59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77ABC-7FF0-4551-A0B2-05B22EF5BC7C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57A55-E13D-4C25-AFA7-606F8F32F5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7297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77ABC-7FF0-4551-A0B2-05B22EF5BC7C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57A55-E13D-4C25-AFA7-606F8F32F5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2455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77ABC-7FF0-4551-A0B2-05B22EF5BC7C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57A55-E13D-4C25-AFA7-606F8F32F5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8205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77ABC-7FF0-4551-A0B2-05B22EF5BC7C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57A55-E13D-4C25-AFA7-606F8F32F5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0410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77ABC-7FF0-4551-A0B2-05B22EF5BC7C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57A55-E13D-4C25-AFA7-606F8F32F5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6216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77ABC-7FF0-4551-A0B2-05B22EF5BC7C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57A55-E13D-4C25-AFA7-606F8F32F5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92667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77ABC-7FF0-4551-A0B2-05B22EF5BC7C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57A55-E13D-4C25-AFA7-606F8F32F5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5043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77ABC-7FF0-4551-A0B2-05B22EF5BC7C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57A55-E13D-4C25-AFA7-606F8F32F5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1563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77ABC-7FF0-4551-A0B2-05B22EF5BC7C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57A55-E13D-4C25-AFA7-606F8F32F5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1241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77ABC-7FF0-4551-A0B2-05B22EF5BC7C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57A55-E13D-4C25-AFA7-606F8F32F5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0266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77ABC-7FF0-4551-A0B2-05B22EF5BC7C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57A55-E13D-4C25-AFA7-606F8F32F5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1091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177ABC-7FF0-4551-A0B2-05B22EF5BC7C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957A55-E13D-4C25-AFA7-606F8F32F5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6491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Database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197927" y="3509963"/>
            <a:ext cx="3602182" cy="6997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 smtClean="0">
                <a:solidFill>
                  <a:schemeClr val="accent1">
                    <a:lumMod val="50000"/>
                  </a:schemeClr>
                </a:solidFill>
                <a:latin typeface="Source Code Pro" panose="020B0509030403020204" pitchFamily="49" charset="0"/>
              </a:rPr>
              <a:t>META</a:t>
            </a:r>
            <a:r>
              <a:rPr lang="en-US" sz="3200" dirty="0" smtClean="0">
                <a:solidFill>
                  <a:schemeClr val="accent1">
                    <a:lumMod val="50000"/>
                  </a:schemeClr>
                </a:solidFill>
                <a:latin typeface="Source Code Pro" panose="020B0509030403020204" pitchFamily="49" charset="0"/>
              </a:rPr>
              <a:t> Course</a:t>
            </a:r>
            <a:endParaRPr lang="en-US" sz="3200" dirty="0">
              <a:solidFill>
                <a:schemeClr val="accent1">
                  <a:lumMod val="50000"/>
                </a:schemeClr>
              </a:solidFill>
              <a:latin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07638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251469" y="906528"/>
            <a:ext cx="33105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fa-IR" sz="2800" dirty="0" smtClean="0">
                <a:latin typeface="Source Code Pro" panose="020B0509030403020204" pitchFamily="49" charset="0"/>
                <a:cs typeface="B Yekan" panose="00000400000000000000" pitchFamily="2" charset="-78"/>
              </a:rPr>
              <a:t>چرا دیتابیس مهم است؟</a:t>
            </a:r>
            <a:endParaRPr lang="en-US" sz="2800" dirty="0">
              <a:latin typeface="Source Code Pro" panose="020B0509030403020204" pitchFamily="49" charset="0"/>
              <a:cs typeface="B Yekan" panose="00000400000000000000" pitchFamily="2" charset="-78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849817" y="3170446"/>
            <a:ext cx="85294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2400" dirty="0" smtClean="0">
                <a:latin typeface="Source Code Pro" panose="020B0509030403020204" pitchFamily="49" charset="0"/>
                <a:cs typeface="B Yekan" panose="00000400000000000000" pitchFamily="2" charset="-78"/>
              </a:rPr>
              <a:t>تاثیر به سزایی در بقیه قسمت‌های نرم‌افزار دارد.</a:t>
            </a:r>
            <a:endParaRPr lang="en-US" sz="2400" dirty="0">
              <a:latin typeface="Source Code Pro" panose="020B0509030403020204" pitchFamily="49" charset="0"/>
              <a:cs typeface="B Yeka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7369839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376449" y="775854"/>
            <a:ext cx="90605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2800" dirty="0" smtClean="0">
                <a:latin typeface="Source Code Pro" panose="020B0509030403020204" pitchFamily="49" charset="0"/>
                <a:cs typeface="B Yekan" panose="00000400000000000000" pitchFamily="2" charset="-78"/>
              </a:rPr>
              <a:t>چه مهارت‌هایی لازم است؟</a:t>
            </a:r>
            <a:endParaRPr lang="en-US" sz="2800" dirty="0">
              <a:latin typeface="Source Code Pro" panose="020B0509030403020204" pitchFamily="49" charset="0"/>
              <a:cs typeface="B Yekan" panose="00000400000000000000" pitchFamily="2" charset="-78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667395" y="2687781"/>
            <a:ext cx="90605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1"/>
            <a:r>
              <a:rPr lang="fa-IR" sz="2800" dirty="0" smtClean="0">
                <a:latin typeface="Source Code Pro" panose="020B0509030403020204" pitchFamily="49" charset="0"/>
                <a:cs typeface="B Yekan" panose="00000400000000000000" pitchFamily="2" charset="-78"/>
              </a:rPr>
              <a:t>نیازمند دانش برنامه‌نویسی داریم؛ عموما در سمت </a:t>
            </a:r>
            <a:r>
              <a:rPr lang="en-US" sz="2800" dirty="0" smtClean="0">
                <a:latin typeface="Source Code Pro" panose="020B0509030403020204" pitchFamily="49" charset="0"/>
                <a:cs typeface="B Yekan" panose="00000400000000000000" pitchFamily="2" charset="-78"/>
              </a:rPr>
              <a:t>Back-End</a:t>
            </a:r>
            <a:endParaRPr lang="en-US" sz="2800" dirty="0">
              <a:latin typeface="Source Code Pro" panose="020B0509030403020204" pitchFamily="49" charset="0"/>
              <a:cs typeface="B Yeka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42037358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376449" y="775854"/>
            <a:ext cx="90605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2800" dirty="0" smtClean="0">
                <a:latin typeface="Source Code Pro" panose="020B0509030403020204" pitchFamily="49" charset="0"/>
                <a:cs typeface="B Yekan" panose="00000400000000000000" pitchFamily="2" charset="-78"/>
              </a:rPr>
              <a:t>مهارت نرم مورد نظر؟</a:t>
            </a:r>
            <a:endParaRPr lang="en-US" sz="2800" dirty="0">
              <a:latin typeface="Source Code Pro" panose="020B0509030403020204" pitchFamily="49" charset="0"/>
              <a:cs typeface="B Yekan" panose="00000400000000000000" pitchFamily="2" charset="-78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637213" y="2438400"/>
            <a:ext cx="72687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1"/>
            <a:r>
              <a:rPr lang="fa-IR" sz="2400" dirty="0" smtClean="0">
                <a:latin typeface="Source Code Pro" panose="020B0509030403020204" pitchFamily="49" charset="0"/>
                <a:cs typeface="B Yekan" panose="00000400000000000000" pitchFamily="2" charset="-78"/>
              </a:rPr>
              <a:t>همه‌ی کار کد نیست و گاهی نیاز است با دیگران صحبت شود</a:t>
            </a:r>
            <a:endParaRPr lang="en-US" sz="2400" dirty="0">
              <a:latin typeface="Source Code Pro" panose="020B0509030403020204" pitchFamily="49" charset="0"/>
              <a:cs typeface="B Yeka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5166310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376449" y="775854"/>
            <a:ext cx="90605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2800" dirty="0" smtClean="0">
                <a:latin typeface="Source Code Pro" panose="020B0509030403020204" pitchFamily="49" charset="0"/>
                <a:cs typeface="B Yekan" panose="00000400000000000000" pitchFamily="2" charset="-78"/>
              </a:rPr>
              <a:t>چالش‌های کار با دیتابیس</a:t>
            </a:r>
            <a:endParaRPr lang="en-US" sz="2800" dirty="0">
              <a:latin typeface="Source Code Pro" panose="020B0509030403020204" pitchFamily="49" charset="0"/>
              <a:cs typeface="B Yekan" panose="00000400000000000000" pitchFamily="2" charset="-78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110740" y="2299855"/>
            <a:ext cx="726878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2400" dirty="0" smtClean="0">
                <a:latin typeface="Source Code Pro" panose="020B0509030403020204" pitchFamily="49" charset="0"/>
                <a:cs typeface="B Yekan" panose="00000400000000000000" pitchFamily="2" charset="-78"/>
              </a:rPr>
              <a:t>به راحتی می‌توان زندگی را سخت کرد، خصوصا اگر:</a:t>
            </a:r>
          </a:p>
          <a:p>
            <a:pPr marL="342900" indent="-342900" algn="r" rtl="1">
              <a:buFont typeface="Arial" panose="020B0604020202020204" pitchFamily="34" charset="0"/>
              <a:buChar char="•"/>
            </a:pPr>
            <a:r>
              <a:rPr lang="fa-IR" sz="2400" dirty="0" smtClean="0">
                <a:latin typeface="Source Code Pro" panose="020B0509030403020204" pitchFamily="49" charset="0"/>
                <a:cs typeface="B Yekan" panose="00000400000000000000" pitchFamily="2" charset="-78"/>
              </a:rPr>
              <a:t>مدل کردن دیتا</a:t>
            </a:r>
          </a:p>
          <a:p>
            <a:pPr marL="342900" indent="-342900" algn="r" rtl="1">
              <a:buFont typeface="Arial" panose="020B0604020202020204" pitchFamily="34" charset="0"/>
              <a:buChar char="•"/>
            </a:pPr>
            <a:r>
              <a:rPr lang="fa-IR" sz="2400" dirty="0" smtClean="0">
                <a:latin typeface="Source Code Pro" panose="020B0509030403020204" pitchFamily="49" charset="0"/>
                <a:cs typeface="B Yekan" panose="00000400000000000000" pitchFamily="2" charset="-78"/>
              </a:rPr>
              <a:t>ذخیره سازی دیتا </a:t>
            </a:r>
          </a:p>
          <a:p>
            <a:pPr algn="r" rtl="1"/>
            <a:r>
              <a:rPr lang="fa-IR" sz="2400" dirty="0" smtClean="0">
                <a:latin typeface="Source Code Pro" panose="020B0509030403020204" pitchFamily="49" charset="0"/>
                <a:cs typeface="B Yekan" panose="00000400000000000000" pitchFamily="2" charset="-78"/>
              </a:rPr>
              <a:t>کار شود.</a:t>
            </a:r>
            <a:endParaRPr lang="en-US" sz="2400" dirty="0" smtClean="0">
              <a:latin typeface="Source Code Pro" panose="020B0509030403020204" pitchFamily="49" charset="0"/>
              <a:cs typeface="B Yeka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4401646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376449" y="775854"/>
            <a:ext cx="90605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2800" dirty="0" smtClean="0">
                <a:latin typeface="Source Code Pro" panose="020B0509030403020204" pitchFamily="49" charset="0"/>
                <a:cs typeface="B Yekan" panose="00000400000000000000" pitchFamily="2" charset="-78"/>
              </a:rPr>
              <a:t>چگونه باید کار کرد؟</a:t>
            </a:r>
            <a:endParaRPr lang="en-US" sz="2800" dirty="0">
              <a:latin typeface="Source Code Pro" panose="020B0509030403020204" pitchFamily="49" charset="0"/>
              <a:cs typeface="B Yekan" panose="00000400000000000000" pitchFamily="2" charset="-78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72336" y="2646218"/>
            <a:ext cx="72687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sz="2400" dirty="0" smtClean="0">
                <a:latin typeface="Source Code Pro" panose="020B0509030403020204" pitchFamily="49" charset="0"/>
                <a:cs typeface="B Yekan" panose="00000400000000000000" pitchFamily="2" charset="-78"/>
              </a:rPr>
              <a:t>کوچک شروع کنید و همواره اصلاح و بهبود دهید</a:t>
            </a:r>
            <a:endParaRPr lang="en-US" sz="2400" dirty="0" smtClean="0">
              <a:latin typeface="Source Code Pro" panose="020B0509030403020204" pitchFamily="49" charset="0"/>
              <a:cs typeface="B Yeka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6742754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321030" y="1219199"/>
            <a:ext cx="98734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1"/>
            <a:r>
              <a:rPr lang="en-US" sz="2800" dirty="0" smtClean="0">
                <a:latin typeface="Source Code Pro" panose="020B0509030403020204" pitchFamily="49" charset="0"/>
                <a:cs typeface="B Yekan" panose="00000400000000000000" pitchFamily="2" charset="-78"/>
              </a:rPr>
              <a:t>What makes a successful database engineer?</a:t>
            </a:r>
            <a:endParaRPr lang="en-US" sz="2800" dirty="0">
              <a:latin typeface="Source Code Pro" panose="020B0509030403020204" pitchFamily="49" charset="0"/>
              <a:cs typeface="B Yekan" panose="00000400000000000000" pitchFamily="2" charset="-78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72336" y="2618510"/>
            <a:ext cx="726878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Source Code Pro" panose="020B0509030403020204" pitchFamily="49" charset="0"/>
                <a:cs typeface="B Yekan" panose="00000400000000000000" pitchFamily="2" charset="-78"/>
              </a:rPr>
              <a:t>you may think the outcome is the query, it is but write after it.</a:t>
            </a:r>
          </a:p>
          <a:p>
            <a:endParaRPr lang="en-US" sz="2400" dirty="0">
              <a:latin typeface="Source Code Pro" panose="020B0509030403020204" pitchFamily="49" charset="0"/>
              <a:cs typeface="B Yekan" panose="00000400000000000000" pitchFamily="2" charset="-78"/>
            </a:endParaRPr>
          </a:p>
          <a:p>
            <a:r>
              <a:rPr lang="en-US" sz="2400" dirty="0" smtClean="0">
                <a:latin typeface="Source Code Pro" panose="020B0509030403020204" pitchFamily="49" charset="0"/>
                <a:cs typeface="B Yekan" panose="00000400000000000000" pitchFamily="2" charset="-78"/>
              </a:rPr>
              <a:t>are you done </a:t>
            </a:r>
            <a:r>
              <a:rPr lang="en-US" sz="2400" dirty="0" err="1" smtClean="0">
                <a:latin typeface="Source Code Pro" panose="020B0509030403020204" pitchFamily="49" charset="0"/>
                <a:cs typeface="B Yekan" panose="00000400000000000000" pitchFamily="2" charset="-78"/>
              </a:rPr>
              <a:t>done</a:t>
            </a:r>
            <a:r>
              <a:rPr lang="en-US" sz="2400" dirty="0" smtClean="0">
                <a:latin typeface="Source Code Pro" panose="020B0509030403020204" pitchFamily="49" charset="0"/>
                <a:cs typeface="B Yekan" panose="00000400000000000000" pitchFamily="2" charset="-78"/>
              </a:rPr>
              <a:t>? yes I’m done?</a:t>
            </a:r>
          </a:p>
          <a:p>
            <a:pPr marL="342900" indent="-342900">
              <a:buFontTx/>
              <a:buChar char="-"/>
            </a:pPr>
            <a:r>
              <a:rPr lang="en-US" sz="2400" dirty="0" smtClean="0">
                <a:latin typeface="Source Code Pro" panose="020B0509030403020204" pitchFamily="49" charset="0"/>
                <a:cs typeface="B Yekan" panose="00000400000000000000" pitchFamily="2" charset="-78"/>
              </a:rPr>
              <a:t>did you wrote the documentation?</a:t>
            </a:r>
          </a:p>
          <a:p>
            <a:pPr marL="342900" indent="-342900">
              <a:buFontTx/>
              <a:buChar char="-"/>
            </a:pPr>
            <a:r>
              <a:rPr lang="en-US" sz="2400" dirty="0" smtClean="0">
                <a:latin typeface="Source Code Pro" panose="020B0509030403020204" pitchFamily="49" charset="0"/>
                <a:cs typeface="B Yekan" panose="00000400000000000000" pitchFamily="2" charset="-78"/>
              </a:rPr>
              <a:t>did you updated the </a:t>
            </a:r>
            <a:r>
              <a:rPr lang="en-US" sz="2400" dirty="0" err="1" smtClean="0">
                <a:latin typeface="Source Code Pro" panose="020B0509030403020204" pitchFamily="49" charset="0"/>
                <a:cs typeface="B Yekan" panose="00000400000000000000" pitchFamily="2" charset="-78"/>
              </a:rPr>
              <a:t>wikipage</a:t>
            </a:r>
            <a:r>
              <a:rPr lang="en-US" sz="2400" dirty="0" smtClean="0">
                <a:latin typeface="Source Code Pro" panose="020B0509030403020204" pitchFamily="49" charset="0"/>
                <a:cs typeface="B Yekan" panose="00000400000000000000" pitchFamily="2" charset="-78"/>
              </a:rPr>
              <a:t>?</a:t>
            </a:r>
          </a:p>
          <a:p>
            <a:pPr marL="342900" indent="-342900">
              <a:buFontTx/>
              <a:buChar char="-"/>
            </a:pPr>
            <a:r>
              <a:rPr lang="en-US" sz="2400" dirty="0" smtClean="0">
                <a:latin typeface="Source Code Pro" panose="020B0509030403020204" pitchFamily="49" charset="0"/>
                <a:cs typeface="B Yekan" panose="00000400000000000000" pitchFamily="2" charset="-78"/>
              </a:rPr>
              <a:t>did you wrote a post about it?</a:t>
            </a:r>
          </a:p>
        </p:txBody>
      </p:sp>
    </p:spTree>
    <p:extLst>
      <p:ext uri="{BB962C8B-B14F-4D97-AF65-F5344CB8AC3E}">
        <p14:creationId xmlns:p14="http://schemas.microsoft.com/office/powerpoint/2010/main" val="1537638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56558" y="2660073"/>
            <a:ext cx="90605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1"/>
            <a:r>
              <a:rPr lang="en-US" sz="2800" dirty="0" smtClean="0">
                <a:latin typeface="Source Code Pro" panose="020B0509030403020204" pitchFamily="49" charset="0"/>
                <a:cs typeface="B Yekan" panose="00000400000000000000" pitchFamily="2" charset="-78"/>
              </a:rPr>
              <a:t>Write more often, don’t afraid of </a:t>
            </a:r>
            <a:r>
              <a:rPr lang="en-US" sz="2800" dirty="0" smtClean="0">
                <a:latin typeface="Source Code Pro" panose="020B0509030403020204" pitchFamily="49" charset="0"/>
                <a:cs typeface="B Yekan" panose="00000400000000000000" pitchFamily="2" charset="-78"/>
              </a:rPr>
              <a:t>writing</a:t>
            </a:r>
            <a:endParaRPr lang="en-US" sz="2800" dirty="0">
              <a:latin typeface="Source Code Pro" panose="020B0509030403020204" pitchFamily="49" charset="0"/>
              <a:cs typeface="B Yeka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1267136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56558" y="2660073"/>
            <a:ext cx="90605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2800" dirty="0" smtClean="0">
                <a:latin typeface="Source Code Pro" panose="020B0509030403020204" pitchFamily="49" charset="0"/>
                <a:cs typeface="B Yekan" panose="00000400000000000000" pitchFamily="2" charset="-78"/>
              </a:rPr>
              <a:t>دیتابیس چیست؟</a:t>
            </a:r>
            <a:endParaRPr lang="en-US" sz="2800" dirty="0">
              <a:latin typeface="Source Code Pro" panose="020B0509030403020204" pitchFamily="49" charset="0"/>
              <a:cs typeface="B Yeka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2376887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376449" y="775854"/>
            <a:ext cx="90605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2800" dirty="0" smtClean="0">
                <a:latin typeface="Source Code Pro" panose="020B0509030403020204" pitchFamily="49" charset="0"/>
                <a:cs typeface="B Yekan" panose="00000400000000000000" pitchFamily="2" charset="-78"/>
              </a:rPr>
              <a:t>مثال‌ها</a:t>
            </a:r>
            <a:endParaRPr lang="en-US" sz="2800" dirty="0">
              <a:latin typeface="Source Code Pro" panose="020B0509030403020204" pitchFamily="49" charset="0"/>
              <a:cs typeface="B Yekan" panose="00000400000000000000" pitchFamily="2" charset="-78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56558" y="2452254"/>
            <a:ext cx="72687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r" rtl="1">
              <a:buFont typeface="Arial" panose="020B0604020202020204" pitchFamily="34" charset="0"/>
              <a:buChar char="•"/>
            </a:pPr>
            <a:r>
              <a:rPr lang="fa-IR" sz="2400" dirty="0" smtClean="0">
                <a:latin typeface="Source Code Pro" panose="020B0509030403020204" pitchFamily="49" charset="0"/>
                <a:cs typeface="B Yekan" panose="00000400000000000000" pitchFamily="2" charset="-78"/>
              </a:rPr>
              <a:t>آپلود عکس به اینستاگرام</a:t>
            </a:r>
            <a:endParaRPr lang="en-US" sz="2400" dirty="0" smtClean="0">
              <a:latin typeface="Source Code Pro" panose="020B0509030403020204" pitchFamily="49" charset="0"/>
              <a:cs typeface="B Yekan" panose="00000400000000000000" pitchFamily="2" charset="-78"/>
            </a:endParaRPr>
          </a:p>
          <a:p>
            <a:pPr marL="342900" indent="-342900" algn="r" rtl="1">
              <a:buFont typeface="Arial" panose="020B0604020202020204" pitchFamily="34" charset="0"/>
              <a:buChar char="•"/>
            </a:pPr>
            <a:r>
              <a:rPr lang="fa-IR" sz="2400" dirty="0" smtClean="0">
                <a:latin typeface="Source Code Pro" panose="020B0509030403020204" pitchFamily="49" charset="0"/>
                <a:cs typeface="B Yekan" panose="00000400000000000000" pitchFamily="2" charset="-78"/>
              </a:rPr>
              <a:t>بازی آنلاین</a:t>
            </a:r>
            <a:endParaRPr lang="fa-IR" sz="2400" dirty="0">
              <a:latin typeface="Source Code Pro" panose="020B0509030403020204" pitchFamily="49" charset="0"/>
              <a:cs typeface="B Yekan" panose="00000400000000000000" pitchFamily="2" charset="-78"/>
            </a:endParaRPr>
          </a:p>
          <a:p>
            <a:pPr marL="342900" indent="-342900" algn="r" rtl="1">
              <a:buFont typeface="Arial" panose="020B0604020202020204" pitchFamily="34" charset="0"/>
              <a:buChar char="•"/>
            </a:pPr>
            <a:r>
              <a:rPr lang="fa-IR" sz="2400" dirty="0" smtClean="0">
                <a:latin typeface="Source Code Pro" panose="020B0509030403020204" pitchFamily="49" charset="0"/>
                <a:cs typeface="B Yekan" panose="00000400000000000000" pitchFamily="2" charset="-78"/>
              </a:rPr>
              <a:t>دانلود فایل</a:t>
            </a:r>
            <a:endParaRPr lang="en-US" sz="2400" dirty="0" smtClean="0">
              <a:latin typeface="Source Code Pro" panose="020B0509030403020204" pitchFamily="49" charset="0"/>
              <a:cs typeface="B Yeka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8717246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9765" y="2070695"/>
            <a:ext cx="6849431" cy="2724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5123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7744" y="1952440"/>
            <a:ext cx="5839640" cy="2648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7314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5104" y="1359329"/>
            <a:ext cx="7223203" cy="4527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5220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0174" y="1129073"/>
            <a:ext cx="6781310" cy="5250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8637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8928" y="161650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fa-IR" sz="3600" dirty="0" smtClean="0">
                <a:latin typeface="Source Code Pro" panose="020B0509030403020204" pitchFamily="49" charset="0"/>
                <a:cs typeface="B Yekan" panose="00000400000000000000" pitchFamily="2" charset="-78"/>
              </a:rPr>
              <a:t>دیتابیس چگونه است؟</a:t>
            </a:r>
            <a:endParaRPr lang="en-US" sz="3600" dirty="0">
              <a:latin typeface="Source Code Pro" panose="020B0509030403020204" pitchFamily="49" charset="0"/>
              <a:cs typeface="B Yekan" panose="00000400000000000000" pitchFamily="2" charset="-78"/>
            </a:endParaRP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768928" y="294207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a-IR" sz="2800" dirty="0" smtClean="0">
                <a:latin typeface="Source Code Pro" panose="020B0509030403020204" pitchFamily="49" charset="0"/>
                <a:cs typeface="B Yekan" panose="00000400000000000000" pitchFamily="2" charset="-78"/>
              </a:rPr>
              <a:t>دیتایی که به صورت سیستماتیک سازماندهی می‌شود</a:t>
            </a:r>
            <a:endParaRPr lang="en-US" sz="2800" dirty="0">
              <a:latin typeface="Source Code Pro" panose="020B0509030403020204" pitchFamily="49" charset="0"/>
              <a:cs typeface="B Yeka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8623091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1156856" y="23463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a-IR" sz="3600" dirty="0" smtClean="0">
                <a:latin typeface="Source Code Pro" panose="020B0509030403020204" pitchFamily="49" charset="0"/>
                <a:cs typeface="B Yekan" panose="00000400000000000000" pitchFamily="2" charset="-78"/>
              </a:rPr>
              <a:t>جدول و اکسل؟</a:t>
            </a:r>
            <a:endParaRPr lang="en-US" sz="3600" dirty="0">
              <a:latin typeface="Source Code Pro" panose="020B0509030403020204" pitchFamily="49" charset="0"/>
              <a:cs typeface="B Yeka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7305064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698997" y="259108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a-IR" sz="3600" dirty="0" smtClean="0">
                <a:latin typeface="Source Code Pro" panose="020B0509030403020204" pitchFamily="49" charset="0"/>
                <a:cs typeface="B Yekan" panose="00000400000000000000" pitchFamily="2" charset="-78"/>
              </a:rPr>
              <a:t>سیستماتیک به چه معناست؟</a:t>
            </a:r>
            <a:endParaRPr lang="en-US" sz="3600" dirty="0">
              <a:latin typeface="Source Code Pro" panose="020B0509030403020204" pitchFamily="49" charset="0"/>
              <a:cs typeface="B Yeka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073137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218" y="1057240"/>
            <a:ext cx="7980240" cy="4194876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926871" y="4589334"/>
            <a:ext cx="1067294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rtl="1"/>
            <a:r>
              <a:rPr lang="fa-IR" sz="3600" dirty="0" smtClean="0">
                <a:latin typeface="Source Code Pro" panose="020B0509030403020204" pitchFamily="49" charset="0"/>
                <a:cs typeface="B Yekan" panose="00000400000000000000" pitchFamily="2" charset="-78"/>
              </a:rPr>
              <a:t>هر داده ای را می‌توان با ویژگی‌هایی از آن مشخص کرد</a:t>
            </a:r>
          </a:p>
          <a:p>
            <a:pPr algn="r" rtl="1"/>
            <a:r>
              <a:rPr lang="fa-IR" sz="3600" dirty="0" smtClean="0">
                <a:latin typeface="Source Code Pro" panose="020B0509030403020204" pitchFamily="49" charset="0"/>
                <a:cs typeface="B Yekan" panose="00000400000000000000" pitchFamily="2" charset="-78"/>
              </a:rPr>
              <a:t>شخص:</a:t>
            </a:r>
          </a:p>
          <a:p>
            <a:pPr algn="r" rtl="1"/>
            <a:r>
              <a:rPr lang="fa-IR" sz="3600" dirty="0" smtClean="0">
                <a:latin typeface="Source Code Pro" panose="020B0509030403020204" pitchFamily="49" charset="0"/>
                <a:cs typeface="B Yekan" panose="00000400000000000000" pitchFamily="2" charset="-78"/>
              </a:rPr>
              <a:t>سن</a:t>
            </a:r>
          </a:p>
          <a:p>
            <a:pPr algn="r" rtl="1"/>
            <a:r>
              <a:rPr lang="fa-IR" sz="3600" dirty="0" smtClean="0">
                <a:latin typeface="Source Code Pro" panose="020B0509030403020204" pitchFamily="49" charset="0"/>
                <a:cs typeface="B Yekan" panose="00000400000000000000" pitchFamily="2" charset="-78"/>
              </a:rPr>
              <a:t>نام و..</a:t>
            </a:r>
          </a:p>
          <a:p>
            <a:pPr algn="r" rtl="1"/>
            <a:r>
              <a:rPr lang="fa-IR" sz="3600" dirty="0" smtClean="0">
                <a:latin typeface="Source Code Pro" panose="020B0509030403020204" pitchFamily="49" charset="0"/>
                <a:cs typeface="B Yekan" panose="00000400000000000000" pitchFamily="2" charset="-78"/>
              </a:rPr>
              <a:t>حال همین داده را با این قسمت‌ها و بخش‌ها می‌توان ذخیره کرد.</a:t>
            </a:r>
            <a:endParaRPr lang="en-US" sz="3600" dirty="0">
              <a:latin typeface="Source Code Pro" panose="020B0509030403020204" pitchFamily="49" charset="0"/>
              <a:cs typeface="B Yeka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5471231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548" y="329424"/>
            <a:ext cx="10802302" cy="6185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808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3521" y="1262640"/>
            <a:ext cx="8740179" cy="5053008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622797" y="36223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1"/>
            <a:r>
              <a:rPr lang="fa-IR" sz="3600" dirty="0" smtClean="0">
                <a:latin typeface="Source Code Pro" panose="020B0509030403020204" pitchFamily="49" charset="0"/>
                <a:cs typeface="B Yekan" panose="00000400000000000000" pitchFamily="2" charset="-78"/>
              </a:rPr>
              <a:t>اعضای یکی </a:t>
            </a:r>
            <a:r>
              <a:rPr lang="en-US" sz="3600" dirty="0" smtClean="0">
                <a:latin typeface="Source Code Pro" panose="020B0509030403020204" pitchFamily="49" charset="0"/>
                <a:cs typeface="B Yekan" panose="00000400000000000000" pitchFamily="2" charset="-78"/>
              </a:rPr>
              <a:t>entity</a:t>
            </a:r>
            <a:r>
              <a:rPr lang="fa-IR" sz="3600" dirty="0" smtClean="0">
                <a:latin typeface="Source Code Pro" panose="020B0509030403020204" pitchFamily="49" charset="0"/>
                <a:cs typeface="B Yekan" panose="00000400000000000000" pitchFamily="2" charset="-78"/>
              </a:rPr>
              <a:t> با هم روابطی دارند</a:t>
            </a:r>
            <a:endParaRPr lang="en-US" sz="3600" dirty="0">
              <a:latin typeface="Source Code Pro" panose="020B0509030403020204" pitchFamily="49" charset="0"/>
              <a:cs typeface="B Yeka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782035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651826" y="1267096"/>
            <a:ext cx="10515600" cy="19986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1"/>
            <a:r>
              <a:rPr lang="fa-IR" sz="2800" dirty="0" smtClean="0">
                <a:latin typeface="Source Code Pro" panose="020B0509030403020204" pitchFamily="49" charset="0"/>
                <a:cs typeface="B Yekan" panose="00000400000000000000" pitchFamily="2" charset="-78"/>
              </a:rPr>
              <a:t>این بخش‌ها می‌توانند فیزیکی </a:t>
            </a:r>
            <a:r>
              <a:rPr lang="fa-IR" sz="2800" dirty="0" smtClean="0">
                <a:latin typeface="Source Code Pro" panose="020B0509030403020204" pitchFamily="49" charset="0"/>
                <a:cs typeface="B Yekan" panose="00000400000000000000" pitchFamily="2" charset="-78"/>
              </a:rPr>
              <a:t>باشند</a:t>
            </a:r>
            <a:endParaRPr lang="en-US" sz="2800" dirty="0" smtClean="0">
              <a:latin typeface="Source Code Pro" panose="020B0509030403020204" pitchFamily="49" charset="0"/>
              <a:cs typeface="B Yekan" panose="00000400000000000000" pitchFamily="2" charset="-78"/>
            </a:endParaRPr>
          </a:p>
          <a:p>
            <a:pPr algn="ctr" rtl="1"/>
            <a:r>
              <a:rPr lang="fa-IR" sz="2800" dirty="0">
                <a:latin typeface="Source Code Pro" panose="020B0509030403020204" pitchFamily="49" charset="0"/>
                <a:cs typeface="B Yekan" panose="00000400000000000000" pitchFamily="2" charset="-78"/>
              </a:rPr>
              <a:t>مانند: </a:t>
            </a:r>
            <a:r>
              <a:rPr lang="en-US" sz="2800" dirty="0" smtClean="0">
                <a:latin typeface="Source Code Pro" panose="020B0509030403020204" pitchFamily="49" charset="0"/>
                <a:cs typeface="B Yekan" panose="00000400000000000000" pitchFamily="2" charset="-78"/>
              </a:rPr>
              <a:t> </a:t>
            </a:r>
            <a:r>
              <a:rPr lang="fa-IR" sz="2800" dirty="0" smtClean="0">
                <a:latin typeface="Source Code Pro" panose="020B0509030403020204" pitchFamily="49" charset="0"/>
                <a:cs typeface="B Yekan" panose="00000400000000000000" pitchFamily="2" charset="-78"/>
              </a:rPr>
              <a:t>کارمند</a:t>
            </a:r>
            <a:r>
              <a:rPr lang="fa-IR" sz="2800" dirty="0" smtClean="0">
                <a:latin typeface="Source Code Pro" panose="020B0509030403020204" pitchFamily="49" charset="0"/>
                <a:cs typeface="B Yekan" panose="00000400000000000000" pitchFamily="2" charset="-78"/>
              </a:rPr>
              <a:t>، مشتری یا </a:t>
            </a:r>
            <a:r>
              <a:rPr lang="fa-IR" sz="2800" dirty="0" smtClean="0">
                <a:latin typeface="Source Code Pro" panose="020B0509030403020204" pitchFamily="49" charset="0"/>
                <a:cs typeface="B Yekan" panose="00000400000000000000" pitchFamily="2" charset="-78"/>
              </a:rPr>
              <a:t>محصول</a:t>
            </a:r>
            <a:endParaRPr lang="fa-IR" sz="3200" dirty="0" smtClean="0">
              <a:latin typeface="Source Code Pro" panose="020B0509030403020204" pitchFamily="49" charset="0"/>
              <a:cs typeface="B Yekan" panose="00000400000000000000" pitchFamily="2" charset="-78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861626" y="3463723"/>
            <a:ext cx="6096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endParaRPr lang="fa-IR" sz="3200" dirty="0">
              <a:latin typeface="Source Code Pro" panose="020B0509030403020204" pitchFamily="49" charset="0"/>
              <a:cs typeface="B Yekan" panose="00000400000000000000" pitchFamily="2" charset="-78"/>
            </a:endParaRPr>
          </a:p>
          <a:p>
            <a:pPr algn="ctr"/>
            <a:r>
              <a:rPr lang="fa-IR" sz="3200" dirty="0">
                <a:latin typeface="Source Code Pro" panose="020B0509030403020204" pitchFamily="49" charset="0"/>
                <a:cs typeface="B Yekan" panose="00000400000000000000" pitchFamily="2" charset="-78"/>
              </a:rPr>
              <a:t>مفهومی:</a:t>
            </a:r>
          </a:p>
          <a:p>
            <a:pPr algn="ctr"/>
            <a:r>
              <a:rPr lang="fa-IR" sz="3200" dirty="0">
                <a:latin typeface="Source Code Pro" panose="020B0509030403020204" pitchFamily="49" charset="0"/>
                <a:cs typeface="B Yekan" panose="00000400000000000000" pitchFamily="2" charset="-78"/>
              </a:rPr>
              <a:t>مانند: سفارش</a:t>
            </a:r>
          </a:p>
        </p:txBody>
      </p:sp>
    </p:spTree>
    <p:extLst>
      <p:ext uri="{BB962C8B-B14F-4D97-AF65-F5344CB8AC3E}">
        <p14:creationId xmlns:p14="http://schemas.microsoft.com/office/powerpoint/2010/main" val="6080167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9622" y="1152303"/>
            <a:ext cx="9880529" cy="4522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2674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9997" y="152076"/>
            <a:ext cx="7790585" cy="537096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421757" y="4769547"/>
            <a:ext cx="136608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a-IR" dirty="0" smtClean="0">
                <a:cs typeface="B Yekan" panose="00000400000000000000" pitchFamily="2" charset="-78"/>
              </a:rPr>
              <a:t>حساب مشتری</a:t>
            </a:r>
          </a:p>
          <a:p>
            <a:pPr algn="ctr"/>
            <a:r>
              <a:rPr lang="fa-IR" dirty="0" smtClean="0">
                <a:cs typeface="B Yekan" panose="00000400000000000000" pitchFamily="2" charset="-78"/>
              </a:rPr>
              <a:t>حساب بانکی</a:t>
            </a:r>
          </a:p>
          <a:p>
            <a:pPr algn="ctr"/>
            <a:r>
              <a:rPr lang="fa-IR" dirty="0" smtClean="0">
                <a:cs typeface="B Yekan" panose="00000400000000000000" pitchFamily="2" charset="-78"/>
              </a:rPr>
              <a:t>نقل و انتقال</a:t>
            </a:r>
          </a:p>
          <a:p>
            <a:pPr algn="ctr"/>
            <a:endParaRPr lang="en-US" dirty="0">
              <a:cs typeface="B Yekan" panose="00000400000000000000" pitchFamily="2" charset="-78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869381" y="4823128"/>
            <a:ext cx="131478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a-IR" dirty="0" smtClean="0">
                <a:cs typeface="B Yekan" panose="00000400000000000000" pitchFamily="2" charset="-78"/>
              </a:rPr>
              <a:t>پروفایل</a:t>
            </a:r>
          </a:p>
          <a:p>
            <a:pPr algn="ctr"/>
            <a:r>
              <a:rPr lang="fa-IR" dirty="0" smtClean="0">
                <a:cs typeface="B Yekan" panose="00000400000000000000" pitchFamily="2" charset="-78"/>
              </a:rPr>
              <a:t>تاریخچه خرید</a:t>
            </a:r>
          </a:p>
          <a:p>
            <a:pPr algn="ctr"/>
            <a:endParaRPr lang="en-US" dirty="0">
              <a:cs typeface="B Yekan" panose="00000400000000000000" pitchFamily="2" charset="-78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138356" y="4706080"/>
            <a:ext cx="138050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a-IR" dirty="0" smtClean="0">
                <a:cs typeface="B Yekan" panose="00000400000000000000" pitchFamily="2" charset="-78"/>
              </a:rPr>
              <a:t>حساب بیماران</a:t>
            </a:r>
          </a:p>
          <a:p>
            <a:pPr algn="ctr"/>
            <a:r>
              <a:rPr lang="fa-IR" dirty="0" smtClean="0">
                <a:cs typeface="B Yekan" panose="00000400000000000000" pitchFamily="2" charset="-78"/>
              </a:rPr>
              <a:t>کارمندان</a:t>
            </a:r>
          </a:p>
          <a:p>
            <a:pPr algn="ctr"/>
            <a:r>
              <a:rPr lang="fa-IR" dirty="0">
                <a:cs typeface="B Yekan" panose="00000400000000000000" pitchFamily="2" charset="-78"/>
              </a:rPr>
              <a:t>	</a:t>
            </a:r>
            <a:endParaRPr lang="en-US" dirty="0">
              <a:cs typeface="B Yeka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3248125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432" y="1390650"/>
            <a:ext cx="10056018" cy="481548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441" y="784522"/>
            <a:ext cx="2475309" cy="606128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latin typeface="Source Code Pro" panose="020B0509030403020204" pitchFamily="49" charset="0"/>
              </a:rPr>
              <a:t>attributes</a:t>
            </a:r>
            <a:endParaRPr lang="en-US" dirty="0">
              <a:latin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86245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648" y="876300"/>
            <a:ext cx="11352888" cy="508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0386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relational database world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these entities called relations or tables</a:t>
            </a:r>
          </a:p>
          <a:p>
            <a:r>
              <a:rPr lang="en-US" dirty="0" smtClean="0"/>
              <a:t>their attributes become the column of the tables</a:t>
            </a:r>
          </a:p>
          <a:p>
            <a:r>
              <a:rPr lang="en-US" dirty="0" smtClean="0"/>
              <a:t>each row in the table represent an instance of that entity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8712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4860925"/>
            <a:ext cx="11639550" cy="1635125"/>
          </a:xfrm>
        </p:spPr>
        <p:txBody>
          <a:bodyPr>
            <a:normAutofit/>
          </a:bodyPr>
          <a:lstStyle/>
          <a:p>
            <a:pPr algn="r" rtl="1"/>
            <a:r>
              <a:rPr lang="fa-IR" sz="3600" dirty="0" smtClean="0">
                <a:cs typeface="B Yekan" panose="00000400000000000000" pitchFamily="2" charset="-78"/>
              </a:rPr>
              <a:t>در این مثال </a:t>
            </a:r>
            <a:r>
              <a:rPr lang="en-US" sz="3600" dirty="0">
                <a:cs typeface="B Yekan" panose="00000400000000000000" pitchFamily="2" charset="-78"/>
              </a:rPr>
              <a:t/>
            </a:r>
            <a:br>
              <a:rPr lang="en-US" sz="3600" dirty="0">
                <a:cs typeface="B Yekan" panose="00000400000000000000" pitchFamily="2" charset="-78"/>
              </a:rPr>
            </a:br>
            <a:r>
              <a:rPr lang="en-US" sz="3600" dirty="0" smtClean="0">
                <a:cs typeface="B Yekan" panose="00000400000000000000" pitchFamily="2" charset="-78"/>
              </a:rPr>
              <a:t>order number </a:t>
            </a:r>
            <a:r>
              <a:rPr lang="fa-IR" sz="3600" dirty="0" smtClean="0">
                <a:cs typeface="B Yekan" panose="00000400000000000000" pitchFamily="2" charset="-78"/>
              </a:rPr>
              <a:t/>
            </a:r>
            <a:br>
              <a:rPr lang="fa-IR" sz="3600" dirty="0" smtClean="0">
                <a:cs typeface="B Yekan" panose="00000400000000000000" pitchFamily="2" charset="-78"/>
              </a:rPr>
            </a:br>
            <a:r>
              <a:rPr lang="fa-IR" sz="3600" dirty="0" smtClean="0">
                <a:cs typeface="B Yekan" panose="00000400000000000000" pitchFamily="2" charset="-78"/>
              </a:rPr>
              <a:t>را می‌توان یک داده یکتا در نظر گرفت</a:t>
            </a:r>
            <a:endParaRPr lang="en-US" sz="3600" dirty="0">
              <a:cs typeface="B Yekan" panose="00000400000000000000" pitchFamily="2" charset="-78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300" y="362560"/>
            <a:ext cx="10007193" cy="4336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7283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1700" y="2270125"/>
            <a:ext cx="10515600" cy="1325563"/>
          </a:xfrm>
        </p:spPr>
        <p:txBody>
          <a:bodyPr/>
          <a:lstStyle/>
          <a:p>
            <a:pPr algn="ctr" rtl="1"/>
            <a:r>
              <a:rPr lang="fa-IR" dirty="0" smtClean="0">
                <a:latin typeface="Source Code Pro" panose="020B0509030403020204" pitchFamily="49" charset="0"/>
                <a:cs typeface="B Yekan" panose="00000400000000000000" pitchFamily="2" charset="-78"/>
              </a:rPr>
              <a:t>دیتابیس‌ها فقط </a:t>
            </a:r>
            <a:r>
              <a:rPr lang="en-US" dirty="0" smtClean="0">
                <a:latin typeface="Source Code Pro" panose="020B0509030403020204" pitchFamily="49" charset="0"/>
                <a:cs typeface="B Yekan" panose="00000400000000000000" pitchFamily="2" charset="-78"/>
              </a:rPr>
              <a:t> </a:t>
            </a:r>
            <a:r>
              <a:rPr lang="en-US" sz="4000" dirty="0" smtClean="0">
                <a:latin typeface="Source Code Pro" panose="020B0509030403020204" pitchFamily="49" charset="0"/>
                <a:cs typeface="B Yekan" panose="00000400000000000000" pitchFamily="2" charset="-78"/>
              </a:rPr>
              <a:t>relational</a:t>
            </a:r>
            <a:r>
              <a:rPr lang="fa-IR" dirty="0" smtClean="0">
                <a:latin typeface="Source Code Pro" panose="020B0509030403020204" pitchFamily="49" charset="0"/>
                <a:cs typeface="B Yekan" panose="00000400000000000000" pitchFamily="2" charset="-78"/>
              </a:rPr>
              <a:t>نیستند</a:t>
            </a:r>
            <a:endParaRPr lang="en-US" dirty="0">
              <a:latin typeface="Source Code Pro" panose="020B0509030403020204" pitchFamily="49" charset="0"/>
              <a:cs typeface="B Yeka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9268316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2650" y="2149475"/>
            <a:ext cx="10515600" cy="1325563"/>
          </a:xfrm>
        </p:spPr>
        <p:txBody>
          <a:bodyPr/>
          <a:lstStyle/>
          <a:p>
            <a:pPr algn="ctr"/>
            <a:r>
              <a:rPr lang="en-US" dirty="0" smtClean="0">
                <a:latin typeface="Source Code Pro" panose="020B0509030403020204" pitchFamily="49" charset="0"/>
              </a:rPr>
              <a:t>Databases 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58044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2647" y="2585933"/>
            <a:ext cx="7382905" cy="149563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244396" y="4673084"/>
            <a:ext cx="258115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3600" dirty="0" smtClean="0">
                <a:latin typeface="Source Code Pro" panose="020B0509030403020204" pitchFamily="49" charset="0"/>
                <a:cs typeface="B Yekan" panose="00000400000000000000" pitchFamily="2" charset="-78"/>
              </a:rPr>
              <a:t>بطور مثال:</a:t>
            </a:r>
          </a:p>
          <a:p>
            <a:pPr algn="r" rtl="1"/>
            <a:r>
              <a:rPr lang="fa-IR" sz="3600" dirty="0" smtClean="0">
                <a:latin typeface="Source Code Pro" panose="020B0509030403020204" pitchFamily="49" charset="0"/>
                <a:cs typeface="B Yekan" panose="00000400000000000000" pitchFamily="2" charset="-78"/>
              </a:rPr>
              <a:t>فروشگاه کتاب</a:t>
            </a:r>
            <a:endParaRPr lang="en-US" sz="3600" dirty="0">
              <a:cs typeface="B Yeka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3987396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9689" y="38100"/>
            <a:ext cx="12271689" cy="661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5309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3350"/>
            <a:ext cx="12219423" cy="672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90733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2050" y="2517775"/>
            <a:ext cx="10515600" cy="1325563"/>
          </a:xfrm>
        </p:spPr>
        <p:txBody>
          <a:bodyPr>
            <a:normAutofit/>
          </a:bodyPr>
          <a:lstStyle/>
          <a:p>
            <a:pPr algn="ctr" rtl="1"/>
            <a:r>
              <a:rPr lang="fa-IR" sz="3200" dirty="0" smtClean="0">
                <a:cs typeface="B Yekan" panose="00000400000000000000" pitchFamily="2" charset="-78"/>
              </a:rPr>
              <a:t>رابطه‌ی  میان دیتابیس گرافی توسط </a:t>
            </a:r>
            <a:r>
              <a:rPr lang="en-US" sz="3200" dirty="0" smtClean="0">
                <a:cs typeface="B Yekan" panose="00000400000000000000" pitchFamily="2" charset="-78"/>
              </a:rPr>
              <a:t>edge</a:t>
            </a:r>
            <a:r>
              <a:rPr lang="fa-IR" sz="3200" dirty="0" smtClean="0">
                <a:cs typeface="B Yekan" panose="00000400000000000000" pitchFamily="2" charset="-78"/>
              </a:rPr>
              <a:t>‌ها می‌باشد</a:t>
            </a:r>
            <a:endParaRPr lang="en-US" sz="3200" dirty="0">
              <a:cs typeface="B Yeka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8044186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8632950" y="668556"/>
            <a:ext cx="28087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dirty="0" smtClean="0">
                <a:cs typeface="B Yekan" panose="00000400000000000000" pitchFamily="2" charset="-78"/>
              </a:rPr>
              <a:t>موارد دیگری که ذخیره می‌شود:</a:t>
            </a:r>
            <a:endParaRPr lang="en-US" dirty="0">
              <a:cs typeface="B Yekan" panose="00000400000000000000" pitchFamily="2" charset="-7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456" y="2078182"/>
            <a:ext cx="4544644" cy="3370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06196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375764" cy="6897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463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1728"/>
            <a:ext cx="12192000" cy="58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05952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5470"/>
            <a:ext cx="12209308" cy="6223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92582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78165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33135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9150" y="1174750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 smtClean="0">
                <a:latin typeface="Source Code Pro" panose="020B0509030403020204" pitchFamily="49" charset="0"/>
              </a:rPr>
              <a:t>Intro To Database</a:t>
            </a:r>
            <a:endParaRPr lang="en-US" sz="3200" dirty="0">
              <a:latin typeface="Source Code Pro" panose="020B0509030403020204" pitchFamily="49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819150" y="226218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Source Code Pro" panose="020B0509030403020204" pitchFamily="49" charset="0"/>
              </a:rPr>
              <a:t>How is data related?</a:t>
            </a:r>
            <a:endParaRPr lang="en-US" dirty="0">
              <a:latin typeface="Source Code Pro" panose="020B0509030403020204" pitchFamily="49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819150" y="358775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smtClean="0">
                <a:latin typeface="Source Code Pro" panose="020B0509030403020204" pitchFamily="49" charset="0"/>
              </a:rPr>
              <a:t>DATABASE AND DATA</a:t>
            </a:r>
            <a:endParaRPr lang="en-US" sz="2800" dirty="0">
              <a:latin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737664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6749" y="1804761"/>
            <a:ext cx="8792802" cy="3248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31305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095500" y="2876550"/>
            <a:ext cx="85324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Data stored in a database can not be isolated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02164420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491" y="1181100"/>
            <a:ext cx="9967568" cy="5096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21954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788" y="876300"/>
            <a:ext cx="10323679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27797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81100"/>
            <a:ext cx="12226657" cy="56769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673032" y="1281974"/>
            <a:ext cx="3905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fa-IR" dirty="0" smtClean="0">
                <a:latin typeface="Source Code Pro" panose="020B0509030403020204" pitchFamily="49" charset="0"/>
                <a:cs typeface="B Yekan" panose="00000400000000000000" pitchFamily="2" charset="-78"/>
              </a:rPr>
              <a:t>در دیتابیس رابطه‌ای این‌ها </a:t>
            </a:r>
            <a:r>
              <a:rPr lang="en-US" dirty="0" smtClean="0">
                <a:latin typeface="Source Code Pro" panose="020B0509030403020204" pitchFamily="49" charset="0"/>
                <a:cs typeface="B Yekan" panose="00000400000000000000" pitchFamily="2" charset="-78"/>
              </a:rPr>
              <a:t>field </a:t>
            </a:r>
            <a:r>
              <a:rPr lang="fa-IR" dirty="0" smtClean="0">
                <a:latin typeface="Source Code Pro" panose="020B0509030403020204" pitchFamily="49" charset="0"/>
                <a:cs typeface="B Yekan" panose="00000400000000000000" pitchFamily="2" charset="-78"/>
              </a:rPr>
              <a:t>هستند</a:t>
            </a:r>
            <a:endParaRPr lang="en-US" dirty="0">
              <a:latin typeface="Source Code Pro" panose="020B0509030403020204" pitchFamily="49" charset="0"/>
              <a:cs typeface="B Yekan" panose="00000400000000000000" pitchFamily="2" charset="-78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534296" y="2526211"/>
            <a:ext cx="114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ource Code Pro" panose="020B0509030403020204" pitchFamily="49" charset="0"/>
              </a:rPr>
              <a:t>records</a:t>
            </a:r>
            <a:endParaRPr lang="en-US" dirty="0">
              <a:latin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80511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6693313" y="446884"/>
            <a:ext cx="5096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dirty="0" smtClean="0">
                <a:cs typeface="B Yekan" panose="00000400000000000000" pitchFamily="2" charset="-78"/>
              </a:rPr>
              <a:t>پلتفرم </a:t>
            </a:r>
            <a:r>
              <a:rPr lang="fa-IR" dirty="0" smtClean="0">
                <a:cs typeface="B Yekan" panose="00000400000000000000" pitchFamily="2" charset="-78"/>
              </a:rPr>
              <a:t>هایی وجود دارند که داده‌های فراوانی ایجاد می‌کنند.</a:t>
            </a:r>
            <a:endParaRPr lang="en-US" dirty="0">
              <a:cs typeface="B Yekan" panose="00000400000000000000" pitchFamily="2" charset="-78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838295" y="1042629"/>
            <a:ext cx="17059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a-IR" dirty="0" smtClean="0">
                <a:cs typeface="B Yekan" panose="00000400000000000000" pitchFamily="2" charset="-78"/>
              </a:rPr>
              <a:t>شبکه‌های اجتماعی</a:t>
            </a:r>
          </a:p>
          <a:p>
            <a:pPr algn="ctr"/>
            <a:r>
              <a:rPr lang="fa-IR" dirty="0" smtClean="0">
                <a:cs typeface="B Yekan" panose="00000400000000000000" pitchFamily="2" charset="-78"/>
              </a:rPr>
              <a:t>اینترنت اشیا</a:t>
            </a:r>
            <a:endParaRPr lang="en-US" dirty="0">
              <a:cs typeface="B Yekan" panose="00000400000000000000" pitchFamily="2" charset="-7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866" y="1365794"/>
            <a:ext cx="7911534" cy="486942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128668" y="2944073"/>
            <a:ext cx="36609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dirty="0" smtClean="0">
                <a:cs typeface="B Yekan" panose="00000400000000000000" pitchFamily="2" charset="-78"/>
              </a:rPr>
              <a:t>این افزایش مستمر حجم داده سبب تنوع و افزایش در </a:t>
            </a:r>
            <a:r>
              <a:rPr lang="fa-IR" dirty="0" smtClean="0">
                <a:cs typeface="B Yekan" panose="00000400000000000000" pitchFamily="2" charset="-78"/>
              </a:rPr>
              <a:t>پیچیدگی </a:t>
            </a:r>
            <a:r>
              <a:rPr lang="fa-IR" dirty="0" smtClean="0">
                <a:cs typeface="B Yekan" panose="00000400000000000000" pitchFamily="2" charset="-78"/>
              </a:rPr>
              <a:t>در پایگاه‌های داده شده است که به آن </a:t>
            </a:r>
            <a:r>
              <a:rPr lang="en-US" dirty="0" smtClean="0">
                <a:cs typeface="B Yekan" panose="00000400000000000000" pitchFamily="2" charset="-78"/>
              </a:rPr>
              <a:t>Big Data</a:t>
            </a:r>
            <a:r>
              <a:rPr lang="fa-IR" dirty="0" smtClean="0">
                <a:cs typeface="B Yekan" panose="00000400000000000000" pitchFamily="2" charset="-78"/>
              </a:rPr>
              <a:t> می‌گویند.</a:t>
            </a:r>
            <a:endParaRPr lang="en-US" dirty="0">
              <a:cs typeface="B Yeka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52438500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3618" y="2443306"/>
            <a:ext cx="10515600" cy="1325563"/>
          </a:xfrm>
        </p:spPr>
        <p:txBody>
          <a:bodyPr>
            <a:normAutofit/>
          </a:bodyPr>
          <a:lstStyle/>
          <a:p>
            <a:pPr algn="ctr" rtl="1"/>
            <a:r>
              <a:rPr lang="fa-IR" sz="3600" dirty="0" smtClean="0">
                <a:cs typeface="B Yekan" panose="00000400000000000000" pitchFamily="2" charset="-78"/>
              </a:rPr>
              <a:t>همه‌ی </a:t>
            </a:r>
            <a:r>
              <a:rPr lang="en-US" sz="3600" dirty="0" smtClean="0">
                <a:solidFill>
                  <a:srgbClr val="FF0000"/>
                </a:solidFill>
                <a:latin typeface="Source Code Pro" panose="020B0509030403020204" pitchFamily="49" charset="0"/>
                <a:cs typeface="B Yekan" panose="00000400000000000000" pitchFamily="2" charset="-78"/>
              </a:rPr>
              <a:t>record</a:t>
            </a:r>
            <a:r>
              <a:rPr lang="fa-IR" sz="3600" dirty="0" smtClean="0">
                <a:cs typeface="B Yekan" panose="00000400000000000000" pitchFamily="2" charset="-78"/>
              </a:rPr>
              <a:t>ها می‌بایست یکتا باشند</a:t>
            </a:r>
            <a:endParaRPr lang="en-US" sz="3600" dirty="0">
              <a:cs typeface="B Yeka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90679254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3618" y="2443306"/>
            <a:ext cx="10515600" cy="1325563"/>
          </a:xfrm>
        </p:spPr>
        <p:txBody>
          <a:bodyPr>
            <a:normAutofit/>
          </a:bodyPr>
          <a:lstStyle/>
          <a:p>
            <a:pPr algn="ctr" rtl="1"/>
            <a:r>
              <a:rPr lang="fa-IR" sz="3600" dirty="0" smtClean="0">
                <a:cs typeface="B Yekan" panose="00000400000000000000" pitchFamily="2" charset="-78"/>
              </a:rPr>
              <a:t>اگر همه‌ی اعضایشان یکی باشد؟</a:t>
            </a:r>
            <a:endParaRPr lang="en-US" sz="3600" dirty="0">
              <a:cs typeface="B Yeka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2451603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782" y="531379"/>
            <a:ext cx="10515600" cy="1325563"/>
          </a:xfrm>
        </p:spPr>
        <p:txBody>
          <a:bodyPr>
            <a:normAutofit fontScale="90000"/>
          </a:bodyPr>
          <a:lstStyle/>
          <a:p>
            <a:pPr algn="ctr" rtl="1"/>
            <a:r>
              <a:rPr lang="fa-IR" sz="3600" dirty="0" smtClean="0">
                <a:cs typeface="B Yekan" panose="00000400000000000000" pitchFamily="2" charset="-78"/>
              </a:rPr>
              <a:t>برای رهایی از این مساله:</a:t>
            </a:r>
            <a:br>
              <a:rPr lang="fa-IR" sz="3600" dirty="0" smtClean="0">
                <a:cs typeface="B Yekan" panose="00000400000000000000" pitchFamily="2" charset="-78"/>
              </a:rPr>
            </a:br>
            <a:r>
              <a:rPr lang="fa-IR" sz="3600" dirty="0" smtClean="0">
                <a:cs typeface="B Yekan" panose="00000400000000000000" pitchFamily="2" charset="-78"/>
              </a:rPr>
              <a:t>از یک </a:t>
            </a:r>
            <a:r>
              <a:rPr lang="en-US" sz="3600" dirty="0" smtClean="0">
                <a:cs typeface="B Yekan" panose="00000400000000000000" pitchFamily="2" charset="-78"/>
              </a:rPr>
              <a:t>field</a:t>
            </a:r>
            <a:r>
              <a:rPr lang="fa-IR" sz="3600" dirty="0">
                <a:cs typeface="B Yekan" panose="00000400000000000000" pitchFamily="2" charset="-78"/>
              </a:rPr>
              <a:t> </a:t>
            </a:r>
            <a:r>
              <a:rPr lang="fa-IR" sz="3600" dirty="0" smtClean="0">
                <a:cs typeface="B Yekan" panose="00000400000000000000" pitchFamily="2" charset="-78"/>
              </a:rPr>
              <a:t>با مقادیر یکتا استفاده می‌کنیم.</a:t>
            </a:r>
            <a:br>
              <a:rPr lang="fa-IR" sz="3600" dirty="0" smtClean="0">
                <a:cs typeface="B Yekan" panose="00000400000000000000" pitchFamily="2" charset="-78"/>
              </a:rPr>
            </a:br>
            <a:endParaRPr lang="en-US" sz="3600" dirty="0">
              <a:cs typeface="B Yekan" panose="00000400000000000000" pitchFamily="2" charset="-7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2081839"/>
            <a:ext cx="8291946" cy="4540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14268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5491" y="1654002"/>
            <a:ext cx="9555745" cy="4482672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782782" y="531379"/>
            <a:ext cx="10515600" cy="1325563"/>
          </a:xfrm>
        </p:spPr>
        <p:txBody>
          <a:bodyPr>
            <a:normAutofit/>
          </a:bodyPr>
          <a:lstStyle/>
          <a:p>
            <a:pPr algn="ctr" rtl="1"/>
            <a:r>
              <a:rPr lang="fa-IR" sz="3600" dirty="0" smtClean="0">
                <a:cs typeface="B Yekan" panose="00000400000000000000" pitchFamily="2" charset="-78"/>
              </a:rPr>
              <a:t>اما در </a:t>
            </a:r>
            <a:r>
              <a:rPr lang="en-US" sz="3600" dirty="0" smtClean="0">
                <a:cs typeface="B Yekan" panose="00000400000000000000" pitchFamily="2" charset="-78"/>
              </a:rPr>
              <a:t>order table</a:t>
            </a:r>
            <a:r>
              <a:rPr lang="fa-IR" sz="3600" dirty="0" smtClean="0">
                <a:cs typeface="B Yekan" panose="00000400000000000000" pitchFamily="2" charset="-78"/>
              </a:rPr>
              <a:t> می‌بینیم که </a:t>
            </a:r>
            <a:r>
              <a:rPr lang="en-US" sz="3600" dirty="0" err="1" smtClean="0">
                <a:cs typeface="B Yekan" panose="00000400000000000000" pitchFamily="2" charset="-78"/>
              </a:rPr>
              <a:t>orderID</a:t>
            </a:r>
            <a:r>
              <a:rPr lang="fa-IR" sz="3600" dirty="0" smtClean="0">
                <a:cs typeface="B Yekan" panose="00000400000000000000" pitchFamily="2" charset="-78"/>
              </a:rPr>
              <a:t> </a:t>
            </a:r>
            <a:r>
              <a:rPr lang="en-US" sz="3600" dirty="0" smtClean="0">
                <a:cs typeface="B Yekan" panose="00000400000000000000" pitchFamily="2" charset="-78"/>
              </a:rPr>
              <a:t> </a:t>
            </a:r>
            <a:r>
              <a:rPr lang="fa-IR" sz="3600" dirty="0" smtClean="0">
                <a:cs typeface="B Yekan" panose="00000400000000000000" pitchFamily="2" charset="-78"/>
              </a:rPr>
              <a:t>خود </a:t>
            </a:r>
            <a:r>
              <a:rPr lang="fa-IR" sz="3600" dirty="0" smtClean="0">
                <a:cs typeface="B Yekan" panose="00000400000000000000" pitchFamily="2" charset="-78"/>
              </a:rPr>
              <a:t>یک مشخصه یکتاست</a:t>
            </a:r>
            <a:endParaRPr lang="en-US" sz="3600" dirty="0">
              <a:cs typeface="B Yeka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52918983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5491" y="1654002"/>
            <a:ext cx="9555745" cy="4482672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782782" y="531379"/>
            <a:ext cx="10515600" cy="1325563"/>
          </a:xfrm>
        </p:spPr>
        <p:txBody>
          <a:bodyPr>
            <a:normAutofit/>
          </a:bodyPr>
          <a:lstStyle/>
          <a:p>
            <a:pPr algn="ctr" rtl="1"/>
            <a:r>
              <a:rPr lang="fa-IR" sz="3600" dirty="0" smtClean="0">
                <a:cs typeface="B Yekan" panose="00000400000000000000" pitchFamily="2" charset="-78"/>
              </a:rPr>
              <a:t>اما </a:t>
            </a:r>
            <a:r>
              <a:rPr lang="en-US" sz="3600" dirty="0" err="1" smtClean="0">
                <a:cs typeface="B Yekan" panose="00000400000000000000" pitchFamily="2" charset="-78"/>
              </a:rPr>
              <a:t>CustomerID</a:t>
            </a:r>
            <a:r>
              <a:rPr lang="en-US" sz="3600" dirty="0" smtClean="0">
                <a:cs typeface="B Yekan" panose="00000400000000000000" pitchFamily="2" charset="-78"/>
              </a:rPr>
              <a:t> </a:t>
            </a:r>
            <a:r>
              <a:rPr lang="fa-IR" sz="3600" dirty="0">
                <a:cs typeface="B Yekan" panose="00000400000000000000" pitchFamily="2" charset="-78"/>
              </a:rPr>
              <a:t> </a:t>
            </a:r>
            <a:r>
              <a:rPr lang="fa-IR" sz="3600" dirty="0" smtClean="0">
                <a:cs typeface="B Yekan" panose="00000400000000000000" pitchFamily="2" charset="-78"/>
              </a:rPr>
              <a:t>چیست؟</a:t>
            </a:r>
            <a:endParaRPr lang="en-US" sz="3600" dirty="0">
              <a:cs typeface="B Yeka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1536416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752" y="1924392"/>
            <a:ext cx="11151193" cy="452439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97872" y="891596"/>
            <a:ext cx="10515600" cy="1325563"/>
          </a:xfrm>
        </p:spPr>
        <p:txBody>
          <a:bodyPr>
            <a:normAutofit/>
          </a:bodyPr>
          <a:lstStyle/>
          <a:p>
            <a:pPr algn="ctr" rtl="1"/>
            <a:r>
              <a:rPr lang="en-US" sz="2400" dirty="0" smtClean="0">
                <a:solidFill>
                  <a:srgbClr val="FF0000"/>
                </a:solidFill>
                <a:latin typeface="Source Code Pro" panose="020B0509030403020204" pitchFamily="49" charset="0"/>
                <a:cs typeface="B Yekan" panose="00000400000000000000" pitchFamily="2" charset="-78"/>
              </a:rPr>
              <a:t>primary key</a:t>
            </a:r>
            <a:endParaRPr lang="en-US" sz="2400" dirty="0">
              <a:solidFill>
                <a:srgbClr val="FF0000"/>
              </a:solidFill>
              <a:latin typeface="Source Code Pro" panose="020B0509030403020204" pitchFamily="49" charset="0"/>
              <a:cs typeface="B Yeka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0608083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977" y="2093218"/>
            <a:ext cx="10223787" cy="4160295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821872" y="1430436"/>
            <a:ext cx="10515600" cy="1325563"/>
          </a:xfrm>
        </p:spPr>
        <p:txBody>
          <a:bodyPr>
            <a:normAutofit/>
          </a:bodyPr>
          <a:lstStyle/>
          <a:p>
            <a:pPr algn="ctr" rtl="1"/>
            <a:r>
              <a:rPr lang="en-US" sz="2400" dirty="0" smtClean="0">
                <a:solidFill>
                  <a:srgbClr val="FF0000"/>
                </a:solidFill>
                <a:latin typeface="Source Code Pro" panose="020B0509030403020204" pitchFamily="49" charset="0"/>
                <a:cs typeface="B Yekan" panose="00000400000000000000" pitchFamily="2" charset="-78"/>
              </a:rPr>
              <a:t>foreign key</a:t>
            </a:r>
            <a:endParaRPr lang="en-US" sz="2400" dirty="0">
              <a:solidFill>
                <a:srgbClr val="FF0000"/>
              </a:solidFill>
              <a:latin typeface="Source Code Pro" panose="020B0509030403020204" pitchFamily="49" charset="0"/>
              <a:cs typeface="B Yekan" panose="00000400000000000000" pitchFamily="2" charset="-78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942977" y="32207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1"/>
            <a:r>
              <a:rPr lang="fa-IR" sz="2400" dirty="0" smtClean="0">
                <a:latin typeface="Source Code Pro" panose="020B0509030403020204" pitchFamily="49" charset="0"/>
                <a:cs typeface="B Yekan" panose="00000400000000000000" pitchFamily="2" charset="-78"/>
              </a:rPr>
              <a:t>هدف </a:t>
            </a:r>
            <a:r>
              <a:rPr lang="en-US" sz="2400" dirty="0" err="1" smtClean="0">
                <a:latin typeface="Source Code Pro" panose="020B0509030403020204" pitchFamily="49" charset="0"/>
                <a:cs typeface="B Yekan" panose="00000400000000000000" pitchFamily="2" charset="-78"/>
              </a:rPr>
              <a:t>customerID</a:t>
            </a:r>
            <a:r>
              <a:rPr lang="fa-IR" sz="2400" dirty="0" smtClean="0">
                <a:latin typeface="Source Code Pro" panose="020B0509030403020204" pitchFamily="49" charset="0"/>
                <a:cs typeface="B Yekan" panose="00000400000000000000" pitchFamily="2" charset="-78"/>
              </a:rPr>
              <a:t> این است که تعیین کند چه کسی </a:t>
            </a:r>
            <a:r>
              <a:rPr lang="en-US" sz="2400" dirty="0" smtClean="0">
                <a:latin typeface="Source Code Pro" panose="020B0509030403020204" pitchFamily="49" charset="0"/>
                <a:cs typeface="B Yekan" panose="00000400000000000000" pitchFamily="2" charset="-78"/>
              </a:rPr>
              <a:t>Order</a:t>
            </a:r>
            <a:r>
              <a:rPr lang="fa-IR" sz="2400" dirty="0" smtClean="0">
                <a:latin typeface="Source Code Pro" panose="020B0509030403020204" pitchFamily="49" charset="0"/>
                <a:cs typeface="B Yekan" panose="00000400000000000000" pitchFamily="2" charset="-78"/>
              </a:rPr>
              <a:t> را داده است.</a:t>
            </a:r>
            <a:endParaRPr lang="en-US" sz="2400" dirty="0">
              <a:latin typeface="Source Code Pro" panose="020B0509030403020204" pitchFamily="49" charset="0"/>
              <a:cs typeface="B Yeka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400731571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6012"/>
            <a:ext cx="12192000" cy="5433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56366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465" y="542522"/>
            <a:ext cx="11965070" cy="5772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36674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518" y="475838"/>
            <a:ext cx="11926964" cy="5906324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706581" y="13125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1"/>
            <a:r>
              <a:rPr lang="fa-IR" sz="2000" dirty="0" smtClean="0">
                <a:latin typeface="Source Code Pro" panose="020B0509030403020204" pitchFamily="49" charset="0"/>
                <a:cs typeface="B Yekan" panose="00000400000000000000" pitchFamily="2" charset="-78"/>
              </a:rPr>
              <a:t>با افزودن </a:t>
            </a:r>
            <a:r>
              <a:rPr lang="en-US" sz="2000" dirty="0" smtClean="0">
                <a:latin typeface="Source Code Pro" panose="020B0509030403020204" pitchFamily="49" charset="0"/>
                <a:cs typeface="B Yekan" panose="00000400000000000000" pitchFamily="2" charset="-78"/>
              </a:rPr>
              <a:t>foreign key</a:t>
            </a:r>
          </a:p>
          <a:p>
            <a:pPr algn="ctr" rtl="1"/>
            <a:r>
              <a:rPr lang="fa-IR" sz="2000" dirty="0" smtClean="0">
                <a:latin typeface="Source Code Pro" panose="020B0509030403020204" pitchFamily="49" charset="0"/>
                <a:cs typeface="B Yekan" panose="00000400000000000000" pitchFamily="2" charset="-78"/>
              </a:rPr>
              <a:t>رابطه برقرار شد</a:t>
            </a:r>
            <a:endParaRPr lang="en-US" sz="2000" dirty="0">
              <a:latin typeface="Source Code Pro" panose="020B0509030403020204" pitchFamily="49" charset="0"/>
              <a:cs typeface="B Yeka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9772084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093123" y="792382"/>
            <a:ext cx="61013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dirty="0" smtClean="0">
                <a:cs typeface="B Yekan" panose="00000400000000000000" pitchFamily="2" charset="-78"/>
              </a:rPr>
              <a:t>منبع داده هر آنچه باشد، پایگاه داده عموما این عملیات را انجام می‌دهد.</a:t>
            </a:r>
            <a:endParaRPr lang="en-US" dirty="0">
              <a:cs typeface="B Yekan" panose="00000400000000000000" pitchFamily="2" charset="-78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22" y="1871758"/>
            <a:ext cx="4130571" cy="395284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9626" y="2271279"/>
            <a:ext cx="4867706" cy="2929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11478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914399" y="261121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1"/>
            <a:r>
              <a:rPr lang="fa-IR" sz="4000" dirty="0" smtClean="0">
                <a:latin typeface="Source Code Pro" panose="020B0509030403020204" pitchFamily="49" charset="0"/>
                <a:cs typeface="B Yekan" panose="00000400000000000000" pitchFamily="2" charset="-78"/>
              </a:rPr>
              <a:t>دیتابیس‌های جایگزین؟</a:t>
            </a:r>
            <a:endParaRPr lang="en-US" sz="4000" dirty="0">
              <a:latin typeface="Source Code Pro" panose="020B0509030403020204" pitchFamily="49" charset="0"/>
              <a:cs typeface="B Yeka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70633896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914399" y="261121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1"/>
            <a:r>
              <a:rPr lang="en-US" sz="4000" dirty="0" smtClean="0">
                <a:latin typeface="Source Code Pro" panose="020B0509030403020204" pitchFamily="49" charset="0"/>
                <a:cs typeface="B Yekan" panose="00000400000000000000" pitchFamily="2" charset="-78"/>
              </a:rPr>
              <a:t>Big Data?</a:t>
            </a:r>
          </a:p>
          <a:p>
            <a:pPr algn="ctr" rtl="1"/>
            <a:r>
              <a:rPr lang="en-US" sz="4000" dirty="0" smtClean="0">
                <a:latin typeface="Source Code Pro" panose="020B0509030403020204" pitchFamily="49" charset="0"/>
                <a:cs typeface="B Yekan" panose="00000400000000000000" pitchFamily="2" charset="-78"/>
              </a:rPr>
              <a:t>Cloud </a:t>
            </a:r>
            <a:endParaRPr lang="en-US" sz="4000" dirty="0">
              <a:latin typeface="Source Code Pro" panose="020B0509030403020204" pitchFamily="49" charset="0"/>
              <a:cs typeface="B Yeka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86413040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9764" y="2692688"/>
            <a:ext cx="10515600" cy="1325563"/>
          </a:xfrm>
        </p:spPr>
        <p:txBody>
          <a:bodyPr/>
          <a:lstStyle/>
          <a:p>
            <a:pPr algn="ctr"/>
            <a:r>
              <a:rPr lang="en-US" dirty="0" smtClean="0">
                <a:latin typeface="Source Code Pro" panose="020B0509030403020204" pitchFamily="49" charset="0"/>
              </a:rPr>
              <a:t>structured vs. unstructured data</a:t>
            </a:r>
            <a:endParaRPr lang="en-US" dirty="0">
              <a:latin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53346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685" y="885871"/>
            <a:ext cx="11060279" cy="5107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61126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4346" y="254289"/>
            <a:ext cx="10515600" cy="1325563"/>
          </a:xfrm>
        </p:spPr>
        <p:txBody>
          <a:bodyPr>
            <a:normAutofit/>
          </a:bodyPr>
          <a:lstStyle/>
          <a:p>
            <a:pPr algn="r" rtl="1"/>
            <a:r>
              <a:rPr lang="fa-IR" sz="3200" dirty="0" smtClean="0">
                <a:cs typeface="B Yekan" panose="00000400000000000000" pitchFamily="2" charset="-78"/>
              </a:rPr>
              <a:t>در چند سال اخیر:</a:t>
            </a:r>
            <a:endParaRPr lang="en-US" sz="3200" dirty="0">
              <a:cs typeface="B Yekan" panose="00000400000000000000" pitchFamily="2" charset="-78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824346" y="251258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rtl="1"/>
            <a:r>
              <a:rPr lang="fa-IR" sz="3200" dirty="0" smtClean="0">
                <a:cs typeface="B Yekan" panose="00000400000000000000" pitchFamily="2" charset="-78"/>
              </a:rPr>
              <a:t>داده‌های بدون ساختار زیاد شد و </a:t>
            </a:r>
            <a:r>
              <a:rPr lang="fa-IR" sz="3200" dirty="0" smtClean="0">
                <a:solidFill>
                  <a:srgbClr val="FF0000"/>
                </a:solidFill>
                <a:cs typeface="B Yekan" panose="00000400000000000000" pitchFamily="2" charset="-78"/>
              </a:rPr>
              <a:t>ترند</a:t>
            </a:r>
            <a:r>
              <a:rPr lang="fa-IR" sz="3200" dirty="0" smtClean="0">
                <a:cs typeface="B Yekan" panose="00000400000000000000" pitchFamily="2" charset="-78"/>
              </a:rPr>
              <a:t> به سمت این داده‌ها رفت.</a:t>
            </a:r>
            <a:endParaRPr lang="en-US" sz="3200" dirty="0">
              <a:cs typeface="B Yekan" panose="00000400000000000000" pitchFamily="2" charset="-78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824346" y="335323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1"/>
            <a:r>
              <a:rPr lang="en-US" dirty="0" smtClean="0">
                <a:latin typeface="Source Code Pro" panose="020B0509030403020204" pitchFamily="49" charset="0"/>
                <a:cs typeface="B Yekan" panose="00000400000000000000" pitchFamily="2" charset="-78"/>
              </a:rPr>
              <a:t>NOSQL</a:t>
            </a:r>
            <a:endParaRPr lang="en-US" dirty="0">
              <a:latin typeface="Source Code Pro" panose="020B0509030403020204" pitchFamily="49" charset="0"/>
              <a:cs typeface="B Yeka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02871313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011382"/>
            <a:ext cx="12135639" cy="4821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30006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491" y="1792144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dirty="0" smtClean="0">
                <a:latin typeface="Source Code Pro" panose="020B0509030403020204" pitchFamily="49" charset="0"/>
              </a:rPr>
              <a:t>in NOSQL</a:t>
            </a:r>
            <a:endParaRPr lang="en-US" sz="3200" dirty="0">
              <a:latin typeface="Source Code Pro" panose="020B0509030403020204" pitchFamily="49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810491" y="258185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smtClean="0">
                <a:latin typeface="Source Code Pro" panose="020B0509030403020204" pitchFamily="49" charset="0"/>
              </a:rPr>
              <a:t>Scaling is easier</a:t>
            </a:r>
            <a:endParaRPr lang="en-US" dirty="0">
              <a:latin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222886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Social media</a:t>
            </a:r>
          </a:p>
          <a:p>
            <a:r>
              <a:rPr lang="en-US" dirty="0" smtClean="0"/>
              <a:t>internet of things</a:t>
            </a:r>
          </a:p>
          <a:p>
            <a:r>
              <a:rPr lang="en-US" dirty="0" smtClean="0"/>
              <a:t>Artificial Intelligence</a:t>
            </a:r>
          </a:p>
          <a:p>
            <a:r>
              <a:rPr lang="en-US" dirty="0" smtClean="0"/>
              <a:t>other apps that generates massive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34760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3462"/>
          <a:stretch/>
        </p:blipFill>
        <p:spPr>
          <a:xfrm>
            <a:off x="0" y="869108"/>
            <a:ext cx="12192000" cy="525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04240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00111"/>
            <a:ext cx="12192000" cy="561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5280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8024"/>
          <a:stretch/>
        </p:blipFill>
        <p:spPr>
          <a:xfrm>
            <a:off x="590666" y="566648"/>
            <a:ext cx="3884352" cy="252291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152504" y="695400"/>
            <a:ext cx="2162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dirty="0" smtClean="0">
                <a:solidFill>
                  <a:srgbClr val="FF0000"/>
                </a:solidFill>
                <a:cs typeface="B Yekan" panose="00000400000000000000" pitchFamily="2" charset="-78"/>
              </a:rPr>
              <a:t>مطالبی که فرا می‌گیریم:</a:t>
            </a:r>
            <a:endParaRPr lang="en-US" dirty="0">
              <a:solidFill>
                <a:srgbClr val="FF0000"/>
              </a:solidFill>
              <a:cs typeface="B Yekan" panose="00000400000000000000" pitchFamily="2" charset="-78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978" y="3263527"/>
            <a:ext cx="3635728" cy="309362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4609" y="3075707"/>
            <a:ext cx="4757105" cy="3469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74696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18" y="180109"/>
            <a:ext cx="12149082" cy="6276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80318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491" y="1210252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 smtClean="0">
                <a:latin typeface="Source Code Pro" panose="020B0509030403020204" pitchFamily="49" charset="0"/>
              </a:rPr>
              <a:t>all these data are unstructured or semi-structured</a:t>
            </a:r>
            <a:endParaRPr lang="en-US" sz="3600" dirty="0">
              <a:latin typeface="Source Code Pro" panose="020B0509030403020204" pitchFamily="49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810491" y="278967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>
                <a:latin typeface="Source Code Pro" panose="020B0509030403020204" pitchFamily="49" charset="0"/>
              </a:rPr>
              <a:t>SQL databases: deals with structured data using tables, records, and relationships</a:t>
            </a:r>
            <a:endParaRPr lang="en-US" sz="3600" dirty="0">
              <a:latin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259829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0917"/>
            <a:ext cx="12192000" cy="6067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73328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6219" y="558096"/>
            <a:ext cx="10307488" cy="596348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68316" y="373430"/>
            <a:ext cx="215956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>
                <a:latin typeface="Source Code Pro" panose="020B0509030403020204" pitchFamily="49" charset="0"/>
              </a:rPr>
              <a:t>example:</a:t>
            </a:r>
            <a:endParaRPr lang="en-US" sz="3200" dirty="0">
              <a:latin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047391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966" y="371048"/>
            <a:ext cx="10698068" cy="6115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08580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282" y="542522"/>
            <a:ext cx="10107436" cy="5772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463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739" y="1008350"/>
            <a:ext cx="10517068" cy="5182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61305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r="1603"/>
          <a:stretch/>
        </p:blipFill>
        <p:spPr>
          <a:xfrm>
            <a:off x="0" y="561181"/>
            <a:ext cx="12192000" cy="595008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08456" y="561181"/>
            <a:ext cx="2293257" cy="1325563"/>
          </a:xfrm>
        </p:spPr>
        <p:txBody>
          <a:bodyPr/>
          <a:lstStyle/>
          <a:p>
            <a:pPr algn="r" rtl="1"/>
            <a:r>
              <a:rPr lang="fa-IR" dirty="0" smtClean="0">
                <a:solidFill>
                  <a:srgbClr val="FF0000"/>
                </a:solidFill>
                <a:cs typeface="B Yekan" panose="00000400000000000000" pitchFamily="2" charset="-78"/>
              </a:rPr>
              <a:t>ترند دیگر</a:t>
            </a:r>
            <a:endParaRPr lang="en-US" dirty="0">
              <a:solidFill>
                <a:srgbClr val="FF0000"/>
              </a:solidFill>
              <a:cs typeface="B Yeka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6308656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367214" y="2441072"/>
            <a:ext cx="74094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fa-IR" sz="2800" dirty="0" smtClean="0">
                <a:solidFill>
                  <a:srgbClr val="FF0000"/>
                </a:solidFill>
                <a:cs typeface="B Yekan" panose="00000400000000000000" pitchFamily="2" charset="-78"/>
              </a:rPr>
              <a:t>ما از </a:t>
            </a:r>
            <a:r>
              <a:rPr lang="en-US" sz="2800" dirty="0" err="1">
                <a:solidFill>
                  <a:srgbClr val="FF0000"/>
                </a:solidFill>
                <a:cs typeface="B Yekan" panose="00000400000000000000" pitchFamily="2" charset="-78"/>
              </a:rPr>
              <a:t>Xampp</a:t>
            </a:r>
            <a:r>
              <a:rPr lang="fa-IR" sz="2800" dirty="0" smtClean="0">
                <a:solidFill>
                  <a:srgbClr val="FF0000"/>
                </a:solidFill>
                <a:cs typeface="B Yekan" panose="00000400000000000000" pitchFamily="2" charset="-78"/>
              </a:rPr>
              <a:t> </a:t>
            </a:r>
            <a:r>
              <a:rPr lang="en-US" sz="2800" dirty="0" smtClean="0">
                <a:solidFill>
                  <a:srgbClr val="FF0000"/>
                </a:solidFill>
                <a:cs typeface="B Yekan" panose="00000400000000000000" pitchFamily="2" charset="-78"/>
              </a:rPr>
              <a:t> </a:t>
            </a:r>
            <a:r>
              <a:rPr lang="fa-IR" sz="2800" dirty="0" smtClean="0">
                <a:solidFill>
                  <a:srgbClr val="FF0000"/>
                </a:solidFill>
                <a:cs typeface="B Yekan" panose="00000400000000000000" pitchFamily="2" charset="-78"/>
              </a:rPr>
              <a:t>استفاده خواهیم کرد </a:t>
            </a:r>
            <a:r>
              <a:rPr lang="fa-IR" sz="2800" dirty="0" smtClean="0">
                <a:solidFill>
                  <a:srgbClr val="FF0000"/>
                </a:solidFill>
                <a:cs typeface="B Yekan" panose="00000400000000000000" pitchFamily="2" charset="-78"/>
              </a:rPr>
              <a:t>برای </a:t>
            </a:r>
            <a:r>
              <a:rPr lang="fa-IR" sz="2800" dirty="0" smtClean="0">
                <a:solidFill>
                  <a:srgbClr val="FF0000"/>
                </a:solidFill>
                <a:cs typeface="B Yekan" panose="00000400000000000000" pitchFamily="2" charset="-78"/>
              </a:rPr>
              <a:t>ایجاد یک سرور</a:t>
            </a:r>
            <a:endParaRPr lang="en-US" sz="2800" dirty="0">
              <a:solidFill>
                <a:srgbClr val="FF0000"/>
              </a:solidFill>
              <a:cs typeface="B Yekan" panose="00000400000000000000" pitchFamily="2" charset="-78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977704" y="3161508"/>
            <a:ext cx="21884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fa-IR" sz="2000" dirty="0" smtClean="0">
                <a:cs typeface="B Yekan" panose="00000400000000000000" pitchFamily="2" charset="-78"/>
              </a:rPr>
              <a:t>در ابتدا نیازی نداریم</a:t>
            </a:r>
            <a:endParaRPr lang="en-US" sz="2000" dirty="0">
              <a:cs typeface="B Yeka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1967197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448725" y="726450"/>
            <a:ext cx="26901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fa-IR" sz="2800" dirty="0" smtClean="0">
                <a:latin typeface="Source Code Pro" panose="020B0509030403020204" pitchFamily="49" charset="0"/>
                <a:cs typeface="B Yekan" panose="00000400000000000000" pitchFamily="2" charset="-78"/>
              </a:rPr>
              <a:t>پایگاه داده چیست؟</a:t>
            </a:r>
            <a:endParaRPr lang="en-US" sz="2800" dirty="0">
              <a:latin typeface="Source Code Pro" panose="020B0509030403020204" pitchFamily="49" charset="0"/>
              <a:cs typeface="B Yekan" panose="00000400000000000000" pitchFamily="2" charset="-78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130958" y="2213552"/>
            <a:ext cx="800792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2800" dirty="0">
                <a:latin typeface="Source Code Pro" panose="020B0509030403020204" pitchFamily="49" charset="0"/>
                <a:cs typeface="B Yekan" panose="00000400000000000000" pitchFamily="2" charset="-78"/>
              </a:rPr>
              <a:t>یک کتاب دستور پخت غذا </a:t>
            </a:r>
            <a:r>
              <a:rPr lang="fa-IR" sz="2800" dirty="0" smtClean="0">
                <a:latin typeface="Source Code Pro" panose="020B0509030403020204" pitchFamily="49" charset="0"/>
                <a:cs typeface="B Yekan" panose="00000400000000000000" pitchFamily="2" charset="-78"/>
              </a:rPr>
              <a:t>اندیسی برای یافتن دستور پخت دارد، پس یک دیتابیس است!</a:t>
            </a:r>
            <a:endParaRPr lang="fa-IR" sz="2800" dirty="0" smtClean="0">
              <a:latin typeface="Source Code Pro" panose="020B0509030403020204" pitchFamily="49" charset="0"/>
              <a:cs typeface="B Yekan" panose="00000400000000000000" pitchFamily="2" charset="-78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519218" y="4292278"/>
            <a:ext cx="76196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2800" dirty="0" smtClean="0">
                <a:latin typeface="Source Code Pro" panose="020B0509030403020204" pitchFamily="49" charset="0"/>
                <a:cs typeface="B Yekan" panose="00000400000000000000" pitchFamily="2" charset="-78"/>
              </a:rPr>
              <a:t>تصویری که در اینستاگرام به اشتراک می‌گذاریم</a:t>
            </a:r>
            <a:endParaRPr lang="en-US" sz="2800" dirty="0">
              <a:latin typeface="Source Code Pro" panose="020B0509030403020204" pitchFamily="49" charset="0"/>
              <a:cs typeface="B Yekan" panose="00000400000000000000" pitchFamily="2" charset="-78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382" y="3338923"/>
            <a:ext cx="4021370" cy="2953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472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1596</TotalTime>
  <Words>563</Words>
  <Application>Microsoft Office PowerPoint</Application>
  <PresentationFormat>Widescreen</PresentationFormat>
  <Paragraphs>108</Paragraphs>
  <Slides>77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77</vt:i4>
      </vt:variant>
    </vt:vector>
  </HeadingPairs>
  <TitlesOfParts>
    <vt:vector size="83" baseType="lpstr">
      <vt:lpstr>Arial</vt:lpstr>
      <vt:lpstr>B Yekan</vt:lpstr>
      <vt:lpstr>Calibri</vt:lpstr>
      <vt:lpstr>Calibri Light</vt:lpstr>
      <vt:lpstr>Source Code Pro</vt:lpstr>
      <vt:lpstr>Office Theme</vt:lpstr>
      <vt:lpstr>Database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دیتابیس چگونه است؟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 relational database world</vt:lpstr>
      <vt:lpstr>در این مثال  order number  را می‌توان یک داده یکتا در نظر گرفت</vt:lpstr>
      <vt:lpstr>دیتابیس‌ها فقط  relationalنیستند</vt:lpstr>
      <vt:lpstr>Databases types</vt:lpstr>
      <vt:lpstr>PowerPoint Presentation</vt:lpstr>
      <vt:lpstr>PowerPoint Presentation</vt:lpstr>
      <vt:lpstr>PowerPoint Presentation</vt:lpstr>
      <vt:lpstr>رابطه‌ی  میان دیتابیس گرافی توسط edge‌ها می‌باشد</vt:lpstr>
      <vt:lpstr>PowerPoint Presentation</vt:lpstr>
      <vt:lpstr>PowerPoint Presentation</vt:lpstr>
      <vt:lpstr>PowerPoint Presentation</vt:lpstr>
      <vt:lpstr>PowerPoint Presentation</vt:lpstr>
      <vt:lpstr>Intro To Database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همه‌ی recordها می‌بایست یکتا باشند</vt:lpstr>
      <vt:lpstr>اگر همه‌ی اعضایشان یکی باشد؟</vt:lpstr>
      <vt:lpstr>برای رهایی از این مساله: از یک field با مقادیر یکتا استفاده می‌کنیم. </vt:lpstr>
      <vt:lpstr>اما در order table می‌بینیم که orderID  خود یک مشخصه یکتاست</vt:lpstr>
      <vt:lpstr>اما CustomerID  چیست؟</vt:lpstr>
      <vt:lpstr>primary key</vt:lpstr>
      <vt:lpstr>foreign key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structured vs. unstructured data</vt:lpstr>
      <vt:lpstr>PowerPoint Presentation</vt:lpstr>
      <vt:lpstr>در چند سال اخیر:</vt:lpstr>
      <vt:lpstr>PowerPoint Presentation</vt:lpstr>
      <vt:lpstr>in NOSQL</vt:lpstr>
      <vt:lpstr>application:</vt:lpstr>
      <vt:lpstr>PowerPoint Presentation</vt:lpstr>
      <vt:lpstr>PowerPoint Presentation</vt:lpstr>
      <vt:lpstr>PowerPoint Presentation</vt:lpstr>
      <vt:lpstr>all these data are unstructured or semi-structured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ترند دیگر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Database</dc:title>
  <dc:creator>PC</dc:creator>
  <cp:lastModifiedBy>PC</cp:lastModifiedBy>
  <cp:revision>272</cp:revision>
  <dcterms:created xsi:type="dcterms:W3CDTF">2023-07-16T17:17:34Z</dcterms:created>
  <dcterms:modified xsi:type="dcterms:W3CDTF">2023-12-06T15:07:42Z</dcterms:modified>
</cp:coreProperties>
</file>